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3" r:id="rId7"/>
    <p:sldId id="267" r:id="rId8"/>
    <p:sldId id="264" r:id="rId9"/>
    <p:sldId id="268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4867C-8F40-4C74-BF2F-B07B19E958B9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9683A0-8984-4A95-8B4A-78324E9EE7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994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82587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4765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D91E-EB9E-4BE6-96B7-5D433E5AE6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EE866-830B-4ADB-B5D5-F65F46BFF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0E4D4-E1FC-4EC2-8ABD-E4D2E745B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496E5-1FC1-4250-AD16-CC079314E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90459-94D7-4D23-951C-0040DDD0F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8454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25D9E-C597-412D-9581-9786193F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704D30-680A-47A4-817B-6A2D663E95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705AA-5201-433C-8736-2CD3CEE22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A7108-8253-43D6-9051-5FFCAF3D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6C7A2-6367-4819-85FD-967ECA6B3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941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22FFC5-184D-4097-ADB5-5C377AECB4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BC9C2F-DAB5-45CE-9571-58C47EF06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94713-CA02-44D0-807D-13C7BB611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52A88-FE53-4879-8CC8-C01CB9821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E3E0C-2B27-4F22-95B0-6C63505F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283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98068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339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E7907-E4A2-4871-B2DC-06BA6F827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9F331-C840-4C5F-AD93-D66A3C86A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B8F63-619A-4960-A087-1FFA5EC77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62D0B-8FC5-49A1-B164-055C123CB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C4DAA-A738-4F31-A3A9-B88A65322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7655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9B4FA-27E8-4400-AEC3-6CAE1AF3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FF60A-B42E-45DB-8B2D-DD2E09989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796E5-D203-408D-88B8-8B0EC66B0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AAEA7-3181-460C-B89E-5957AE26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846E2-67A1-48C9-86CD-FA6E10FCE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80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1924-E7EB-4782-A985-D892A66A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FD090-B375-4D44-85BF-F75710649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56387-F171-4EB7-896A-25801F6FD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04C92-2257-48A7-A2A8-E065B6937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0D2AE-D08A-4201-AB99-2CFB6F85D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465802-366C-492D-872A-6B519947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20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CE36-18E4-45F7-9608-C2E81E5D5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38416-E55C-4677-9CCE-179D023D7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5946F-ABCB-4332-8762-4AC5EC647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7F3DFE-5E63-4D8C-B6E2-A8256787E3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2A15F-8826-4E81-8D18-8309E9810D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A8B06F-30C9-4805-A558-166C5CCEB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FD3C6-05C4-49FB-9FFE-94712296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4C5762-05BD-4F28-BC6D-12C1A116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632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CEC43-A7FB-40DB-BAC1-770809311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012B6-F623-4D9E-BB89-60E73F925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C307E-48A5-4B97-BEF7-947E69BEC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8A6AE7-6C67-4F77-9905-7A694CC20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94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D6733D-A4F5-4D2D-A150-A799DE15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53405F-6746-496F-B35F-E25628609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50207-946A-429F-9250-C3EFE464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1765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5C5A4-8139-4DE1-ADAA-FB573D9C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95EAC-CA81-4D05-B195-840594752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1680F-9B04-442E-A1D6-002787FB11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8552DF-3BB6-4FB3-92EB-38D8D6CC1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DD1C9-727B-45A5-A98C-8389FF73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424D8-AF8A-4018-BF43-43A01AFB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454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DC0C-A7FD-47C7-B356-BC88F383F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5AEFA7-51D0-4B28-B1C3-5E66BA41C3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0FE2-19C9-49B8-8429-626AD2931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627500-C605-494E-A2A8-0674416E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65143-70DF-46CB-9A7F-A0EAC3961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15A16-ECA0-4639-B11D-A25EC580A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66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53D487-D8F2-418D-9BC3-064C98960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BB91A-ADA2-492D-8820-A38626D83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5CD77-E2F1-4480-BF27-8159DA0D2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80139-3FD6-4F76-91FA-1AEDF9F2609B}" type="datetimeFigureOut">
              <a:rPr lang="ru-RU" smtClean="0"/>
              <a:t>24.01.2022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A94F4-4781-4359-9157-3C64AA05E7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0C9E4-7AFA-4701-A932-418E0E0301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23565-62AB-4F13-829E-6DAB4B26C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40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28;p25">
            <a:extLst>
              <a:ext uri="{FF2B5EF4-FFF2-40B4-BE49-F238E27FC236}">
                <a16:creationId xmlns:a16="http://schemas.microsoft.com/office/drawing/2014/main" id="{5C4B5F08-130C-45BD-BB0C-F1DE2AAFD0AB}"/>
              </a:ext>
            </a:extLst>
          </p:cNvPr>
          <p:cNvSpPr/>
          <p:nvPr/>
        </p:nvSpPr>
        <p:spPr>
          <a:xfrm>
            <a:off x="719666" y="2475606"/>
            <a:ext cx="10032924" cy="267221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just"/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В силу необходимости со стороны заказчиков удобства настройки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L2VPN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, технология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EVPN VXLAN 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будет интегрирована в продукт. Будет составлено ТЗ, требования по его выполнению и дальнейшее тестирование данной технологии в продуктах «С-Терра».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3164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Фотиев Владислав</a:t>
            </a: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Системный аналитик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8985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«С-Терра СиЭсПи»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Picture 10" descr="A picture containing person&#10;&#10;Description automatically generated">
            <a:extLst>
              <a:ext uri="{FF2B5EF4-FFF2-40B4-BE49-F238E27FC236}">
                <a16:creationId xmlns:a16="http://schemas.microsoft.com/office/drawing/2014/main" id="{6642E53F-4CCD-446A-B91D-07016CAFC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930" y="4948666"/>
            <a:ext cx="1889908" cy="18899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latin typeface="Roboto"/>
                <a:ea typeface="Roboto"/>
              </a:rPr>
              <a:t>Организация L2VPN с использованием EVPN VXLAN</a:t>
            </a:r>
            <a:endParaRPr sz="3600" dirty="0">
              <a:latin typeface="Roboto"/>
              <a:ea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фото</a:t>
            </a:r>
            <a:endParaRPr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Фотиев Владислав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Системный аналитик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89863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«С-Терра СиЭсПи»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D3C04877-0E3B-4A59-A6B9-850E92BD8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930" y="4948666"/>
            <a:ext cx="1889908" cy="18899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769434" y="186727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775664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52768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При удачной попытке интегрирования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VXLAN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 попробовать реализовать технологию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MULTIHOMING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 и провести аппаратное тестирование пропускной способности технологии.</a:t>
            </a: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769434" y="509789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28;p25">
            <a:extLst>
              <a:ext uri="{FF2B5EF4-FFF2-40B4-BE49-F238E27FC236}">
                <a16:creationId xmlns:a16="http://schemas.microsoft.com/office/drawing/2014/main" id="{A4B13276-0311-40C7-A2E0-E0B99C18C477}"/>
              </a:ext>
            </a:extLst>
          </p:cNvPr>
          <p:cNvSpPr/>
          <p:nvPr/>
        </p:nvSpPr>
        <p:spPr>
          <a:xfrm>
            <a:off x="2325016" y="1182156"/>
            <a:ext cx="7541966" cy="44851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Провести сравнительную характеристику технологий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OpenVPN </a:t>
            </a:r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и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EVPN VXLAN </a:t>
            </a:r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в качестве использования в роли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L2VPN</a:t>
            </a:r>
            <a:endParaRPr sz="16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15" name="Google Shape;228;p25">
            <a:extLst>
              <a:ext uri="{FF2B5EF4-FFF2-40B4-BE49-F238E27FC236}">
                <a16:creationId xmlns:a16="http://schemas.microsoft.com/office/drawing/2014/main" id="{12FC4AF5-103E-4965-A6CB-20717F9E1909}"/>
              </a:ext>
            </a:extLst>
          </p:cNvPr>
          <p:cNvSpPr/>
          <p:nvPr/>
        </p:nvSpPr>
        <p:spPr>
          <a:xfrm>
            <a:off x="2325016" y="1793378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Проверить возможность интегрирования технологии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VXLAN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 в операционные системы на базе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 Debian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при помощи пакета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FRR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16" name="Google Shape;228;p25">
            <a:extLst>
              <a:ext uri="{FF2B5EF4-FFF2-40B4-BE49-F238E27FC236}">
                <a16:creationId xmlns:a16="http://schemas.microsoft.com/office/drawing/2014/main" id="{FACB4A5B-0F9E-44DC-BC39-DCEC85E6EF66}"/>
              </a:ext>
            </a:extLst>
          </p:cNvPr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Проверить, работает ли технология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auto-discovery,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позволяющая автоматически находить маршрутизаторы, через которые организован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L2VPN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при помощи пртокола </a:t>
            </a:r>
            <a:r>
              <a:rPr lang="en-US" sz="2000" b="1" dirty="0" err="1">
                <a:solidFill>
                  <a:srgbClr val="40CDD0"/>
                </a:solidFill>
                <a:latin typeface="Avenir"/>
                <a:sym typeface="Roboto"/>
              </a:rPr>
              <a:t>mBGP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1368122" y="2190640"/>
            <a:ext cx="1047095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Это была хорошая возможность вспомнить о маршрутизации и попробовать использование тех протоколов, которые ни разу не были затронуты.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940521" y="206790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1409332" y="3483547"/>
            <a:ext cx="100974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До этого было поверхностное понимание о работе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multicast-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трафика. Сейчас всё стало немного понятнее.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1368122" y="4651255"/>
            <a:ext cx="10097415" cy="98848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Выполнение проекта заняло не очень много времени, так как я примерно представлял, что мне придётся интегрировать и по какой причине я иду на данный курс.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970590" y="339015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969401" y="47088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2647481" y="526709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Получилось организовать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L2VPN 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связность между маршрутизаторами. Фрейм приходит на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LAN-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интерфейс маршрутизатора, далее, инкапсулируется в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VXLAN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, в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UDP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, а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UDP, 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 свою очередь, инкапсулируется в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ESP. 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Шифрование происходит при помощи драйвера «С-Терра», по алгоритму шифрования 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IMIT.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Из интересного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66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Не удалось поднять </a:t>
            </a: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EVPN MULTIHOMING</a:t>
            </a: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– образуются петли</a:t>
            </a: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(тикет выписан на разработчиков </a:t>
            </a: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FRR)</a:t>
            </a: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b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endParaRPr lang="en-US" sz="2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Access-</a:t>
            </a: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листы</a:t>
            </a: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на шифроваие</a:t>
            </a:r>
            <a:r>
              <a:rPr lang="en-US" sz="2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b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ip</a:t>
            </a: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access-list extended LIST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permit </a:t>
            </a:r>
            <a:r>
              <a:rPr lang="en-US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udp</a:t>
            </a: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host 10.1.1.1 each eq 4789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permit </a:t>
            </a:r>
            <a:r>
              <a:rPr lang="en-US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udp</a:t>
            </a: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host 10.1.1.1 eq 4789 each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permit </a:t>
            </a:r>
            <a:r>
              <a:rPr lang="en-US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tcp</a:t>
            </a:r>
            <a:r>
              <a:rPr lang="en-US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host 10.1.1.1 each eq </a:t>
            </a:r>
            <a:r>
              <a:rPr lang="en-US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bgp</a:t>
            </a:r>
            <a:b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Получилось осуществить замеры пропускной способности на АП «С-Терра Шлюз 7к» (на каждой АП суммарно 24 ядра с учётом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hyper-threading)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сравнить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OpenVPN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EVPN VXLAN.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Тестирование проводилось при помощи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SPIRENT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(было построено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Site-to-Site IPsec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-соединение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):</a:t>
            </a:r>
            <a:b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OpenVPN – 2300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Мбит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/c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(с учётом оптимизаций, перепривязок прерываний к нулевым ядрам каждого из процессоров)</a:t>
            </a:r>
            <a:b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VXLAN –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2000 Мбит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/c (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оптимизаций проведено не было)</a:t>
            </a:r>
            <a:b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2582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сети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092D61F-7D2F-4522-B85B-9E67127BE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54605"/>
            <a:ext cx="12192000" cy="64813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Выводы и планы по развитию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769434" y="186727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775664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52768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MULTIHOMING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 не работает. Замеры пропускной способности показали незначительный проигрыш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VXLAN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относительно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OpenVPN. </a:t>
            </a:r>
            <a:endParaRPr lang="ru-RU"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769434" y="509789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28;p25">
            <a:extLst>
              <a:ext uri="{FF2B5EF4-FFF2-40B4-BE49-F238E27FC236}">
                <a16:creationId xmlns:a16="http://schemas.microsoft.com/office/drawing/2014/main" id="{A4B13276-0311-40C7-A2E0-E0B99C18C477}"/>
              </a:ext>
            </a:extLst>
          </p:cNvPr>
          <p:cNvSpPr/>
          <p:nvPr/>
        </p:nvSpPr>
        <p:spPr>
          <a:xfrm>
            <a:off x="2325016" y="1182156"/>
            <a:ext cx="7541966" cy="44851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Была проведена сравнительная характеристика технологий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L2VPN </a:t>
            </a:r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на основе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OpenVPN  </a:t>
            </a:r>
            <a:r>
              <a:rPr lang="ru-RU" sz="1600" b="1" dirty="0">
                <a:solidFill>
                  <a:srgbClr val="40CDD0"/>
                </a:solidFill>
                <a:latin typeface="Avenir"/>
                <a:sym typeface="Roboto"/>
              </a:rPr>
              <a:t>и </a:t>
            </a:r>
            <a:r>
              <a:rPr lang="en-US" sz="1600" b="1" dirty="0">
                <a:solidFill>
                  <a:srgbClr val="40CDD0"/>
                </a:solidFill>
                <a:latin typeface="Avenir"/>
                <a:sym typeface="Roboto"/>
              </a:rPr>
              <a:t>EVPN VXLAN</a:t>
            </a:r>
            <a:endParaRPr sz="16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15" name="Google Shape;228;p25">
            <a:extLst>
              <a:ext uri="{FF2B5EF4-FFF2-40B4-BE49-F238E27FC236}">
                <a16:creationId xmlns:a16="http://schemas.microsoft.com/office/drawing/2014/main" id="{12FC4AF5-103E-4965-A6CB-20717F9E1909}"/>
              </a:ext>
            </a:extLst>
          </p:cNvPr>
          <p:cNvSpPr/>
          <p:nvPr/>
        </p:nvSpPr>
        <p:spPr>
          <a:xfrm>
            <a:off x="2325016" y="1793378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Интегрирование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EVPN VXLAN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в операционную систему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Debian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прошло успешно.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  <p:sp>
        <p:nvSpPr>
          <p:cNvPr id="16" name="Google Shape;228;p25">
            <a:extLst>
              <a:ext uri="{FF2B5EF4-FFF2-40B4-BE49-F238E27FC236}">
                <a16:creationId xmlns:a16="http://schemas.microsoft.com/office/drawing/2014/main" id="{FACB4A5B-0F9E-44DC-BC39-DCEC85E6EF66}"/>
              </a:ext>
            </a:extLst>
          </p:cNvPr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Технология </a:t>
            </a:r>
            <a:r>
              <a:rPr lang="en-US" sz="2000" b="1" dirty="0">
                <a:solidFill>
                  <a:srgbClr val="40CDD0"/>
                </a:solidFill>
                <a:latin typeface="Avenir"/>
                <a:sym typeface="Roboto"/>
              </a:rPr>
              <a:t>auto-discovery </a:t>
            </a:r>
            <a:r>
              <a:rPr lang="ru-RU" sz="2000" b="1" dirty="0">
                <a:solidFill>
                  <a:srgbClr val="40CDD0"/>
                </a:solidFill>
                <a:latin typeface="Avenir"/>
                <a:sym typeface="Roboto"/>
              </a:rPr>
              <a:t>работает.</a:t>
            </a:r>
            <a:endParaRPr sz="2000" b="1" dirty="0">
              <a:solidFill>
                <a:srgbClr val="40CDD0"/>
              </a:solidFill>
              <a:latin typeface="Avenir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637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486</Words>
  <Application>Microsoft Office PowerPoint</Application>
  <PresentationFormat>Widescreen</PresentationFormat>
  <Paragraphs>56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</vt:lpstr>
      <vt:lpstr>Calibri</vt:lpstr>
      <vt:lpstr>Calibri Light</vt:lpstr>
      <vt:lpstr>Roboto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Влад Фотиев</dc:creator>
  <cp:lastModifiedBy>Влад Фотиев</cp:lastModifiedBy>
  <cp:revision>3</cp:revision>
  <dcterms:created xsi:type="dcterms:W3CDTF">2022-01-24T14:20:42Z</dcterms:created>
  <dcterms:modified xsi:type="dcterms:W3CDTF">2022-01-24T14:21:56Z</dcterms:modified>
</cp:coreProperties>
</file>

<file path=docProps/thumbnail.jpeg>
</file>